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5" r:id="rId2"/>
    <p:sldId id="286" r:id="rId3"/>
    <p:sldId id="289" r:id="rId4"/>
    <p:sldId id="287" r:id="rId5"/>
    <p:sldId id="266" r:id="rId6"/>
    <p:sldId id="264" r:id="rId7"/>
    <p:sldId id="268" r:id="rId8"/>
    <p:sldId id="291" r:id="rId9"/>
    <p:sldId id="265" r:id="rId10"/>
    <p:sldId id="278" r:id="rId11"/>
    <p:sldId id="279" r:id="rId12"/>
    <p:sldId id="292" r:id="rId13"/>
    <p:sldId id="267" r:id="rId14"/>
    <p:sldId id="282" r:id="rId15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9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4000"/>
            </a:pPr>
            <a:r>
              <a:rPr lang="en-US" sz="4000"/>
              <a:t>ACT Scores vs State Average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 </c:v>
                </c:pt>
              </c:strCache>
            </c:strRef>
          </c:tx>
          <c:invertIfNegative val="0"/>
          <c:trendline>
            <c:trendlineType val="linear"/>
            <c:dispRSqr val="0"/>
            <c:dispEq val="0"/>
          </c:trendline>
          <c:cat>
            <c:numRef>
              <c:f>Sheet1!$A$2:$A$9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-0.2</c:v>
                </c:pt>
                <c:pt idx="1">
                  <c:v>-0.70000000000000062</c:v>
                </c:pt>
                <c:pt idx="2">
                  <c:v>0</c:v>
                </c:pt>
                <c:pt idx="3">
                  <c:v>0.1</c:v>
                </c:pt>
                <c:pt idx="4">
                  <c:v>-0.5</c:v>
                </c:pt>
                <c:pt idx="5">
                  <c:v>-1</c:v>
                </c:pt>
                <c:pt idx="6">
                  <c:v>0.1</c:v>
                </c:pt>
                <c:pt idx="7">
                  <c:v>0.60000000000000064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3331840"/>
        <c:axId val="49218688"/>
      </c:barChart>
      <c:catAx>
        <c:axId val="22333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9218688"/>
        <c:crosses val="autoZero"/>
        <c:auto val="1"/>
        <c:lblAlgn val="ctr"/>
        <c:lblOffset val="100"/>
        <c:noMultiLvlLbl val="0"/>
      </c:catAx>
      <c:valAx>
        <c:axId val="49218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233318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C86A5-A3C7-4A40-A96E-2EF65BBA8A78}" type="datetimeFigureOut">
              <a:rPr lang="en-US" smtClean="0"/>
              <a:pPr/>
              <a:t>12/4/2015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BDBA4-EF34-4A81-813C-F3096E1C52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29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299" cy="25717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9213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0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ntarel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ntarel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8727784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ntarel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ntarel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73719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ntarel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ntarel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219113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ntarel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ntarel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67504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ntarel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ntarel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349410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ntarel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ntarel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35508981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ntarel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ntarel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9227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ntarel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ntarel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239811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ntarel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ntarel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369201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ntarel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ntarel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215549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ntarel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ntarel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128911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ntarel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414141"/>
                </a:solidFill>
                <a:latin typeface="Cantarell"/>
                <a:ea typeface="Cantarell"/>
                <a:cs typeface="Cantarell"/>
                <a:sym typeface="Cantarel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ntarell"/>
                <a:buNone/>
              </a:pPr>
              <a:t>‹#›</a:t>
            </a:fld>
            <a:endParaRPr lang="en-US" sz="1200" b="0" i="0" u="none" strike="noStrike" cap="none" baseline="0">
              <a:solidFill>
                <a:srgbClr val="414141"/>
              </a:solidFill>
              <a:latin typeface="Cantarell"/>
              <a:ea typeface="Cantarell"/>
              <a:cs typeface="Cantarell"/>
              <a:sym typeface="Cantarell"/>
            </a:endParaRPr>
          </a:p>
        </p:txBody>
      </p:sp>
    </p:spTree>
    <p:extLst>
      <p:ext uri="{BB962C8B-B14F-4D97-AF65-F5344CB8AC3E}">
        <p14:creationId xmlns:p14="http://schemas.microsoft.com/office/powerpoint/2010/main" val="230146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9" name="Picture 8" descr="Outline of the state of Oklahoma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09600"/>
            <a:ext cx="7669162" cy="3657600"/>
          </a:xfrm>
          <a:prstGeom prst="rect">
            <a:avLst/>
          </a:prstGeom>
        </p:spPr>
      </p:pic>
      <p:pic>
        <p:nvPicPr>
          <p:cNvPr id="10" name="Picture 9" descr="Sallisaw Public Schools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752600"/>
            <a:ext cx="1436075" cy="789974"/>
          </a:xfrm>
          <a:prstGeom prst="rect">
            <a:avLst/>
          </a:prstGeom>
        </p:spPr>
      </p:pic>
      <p:sp>
        <p:nvSpPr>
          <p:cNvPr id="11" name="Shape 101"/>
          <p:cNvSpPr txBox="1">
            <a:spLocks/>
          </p:cNvSpPr>
          <p:nvPr/>
        </p:nvSpPr>
        <p:spPr>
          <a:xfrm>
            <a:off x="838200" y="4343400"/>
            <a:ext cx="70104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Domine"/>
              <a:buNone/>
              <a:defRPr sz="3200" b="0" i="0" u="none" strike="noStrike" cap="none" baseline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chemeClr val="dk1"/>
              </a:buClr>
              <a:buSzPct val="25000"/>
            </a:pPr>
            <a:r>
              <a:rPr lang="en-US" sz="3600" b="1" i="1" dirty="0" smtClean="0">
                <a:solidFill>
                  <a:schemeClr val="dk1"/>
                </a:solidFill>
              </a:rPr>
              <a:t>Scholars Program</a:t>
            </a:r>
          </a:p>
          <a:p>
            <a:pPr algn="ctr"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</a:rPr>
              <a:t>Growing Partnerships Between Common and Higher Education  </a:t>
            </a:r>
            <a:endParaRPr lang="en-US" sz="2400" b="1" dirty="0">
              <a:solidFill>
                <a:schemeClr val="dk1"/>
              </a:solidFill>
            </a:endParaRPr>
          </a:p>
        </p:txBody>
      </p:sp>
      <p:sp>
        <p:nvSpPr>
          <p:cNvPr id="12" name="Shape 102"/>
          <p:cNvSpPr txBox="1">
            <a:spLocks/>
          </p:cNvSpPr>
          <p:nvPr/>
        </p:nvSpPr>
        <p:spPr>
          <a:xfrm>
            <a:off x="1143000" y="5715000"/>
            <a:ext cx="68580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74320" marR="0" indent="-1488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 sz="2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548640" marR="0" indent="-17094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●"/>
              <a:defRPr sz="2300" b="0" i="0" u="none" strike="noStrike" cap="none" baseline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22960" marR="0" indent="-14224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BABABA"/>
              </a:buClr>
              <a:buFont typeface="Noto Symbol"/>
              <a:buChar char="●"/>
              <a:defRPr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indent="-15366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BA1B3"/>
              </a:buClr>
              <a:buFont typeface="Noto Symbol"/>
              <a:buChar char="◻"/>
              <a:defRPr sz="1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371600" marR="0" indent="-15748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◻"/>
              <a:defRPr sz="1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645920" marR="0" indent="-10922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BA1B3"/>
              </a:buClr>
              <a:buFont typeface="Noto Symbol"/>
              <a:buChar char="●"/>
              <a:defRPr sz="1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828800" marR="0" indent="-12382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646C8F"/>
              </a:buClr>
              <a:buFont typeface="Noto Symbol"/>
              <a:buChar char="●"/>
              <a:defRPr sz="1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011679" marR="0" indent="-11620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BABABA"/>
              </a:buClr>
              <a:buFont typeface="Noto Symbol"/>
              <a:buChar char="●"/>
              <a:defRPr sz="1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94560" marR="0" indent="-13081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FB8CD"/>
              </a:buClr>
              <a:buFont typeface="Noto Symbol"/>
              <a:buChar char="●"/>
              <a:defRPr sz="1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indent="0" algn="ctr">
              <a:buFont typeface="Noto Symbol"/>
              <a:buNone/>
            </a:pPr>
            <a:r>
              <a:rPr lang="en-US" sz="1850" dirty="0" smtClean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11/10/15</a:t>
            </a:r>
            <a:endParaRPr lang="en-US" sz="1850" dirty="0">
              <a:solidFill>
                <a:schemeClr val="dk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30724" name="AutoShape 4" descr="Image result for carl albert stat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Image result for carl albert stat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Image result for carl albert state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0" name="Picture 10" descr="Carl Albert State College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914400" cy="1108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1579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How can we adjust our trajectory?</a:t>
            </a:r>
            <a:br>
              <a:rPr lang="en-US" sz="4800" b="1" dirty="0" smtClean="0"/>
            </a:br>
            <a:r>
              <a:rPr lang="en-US" sz="4800" b="1" dirty="0" smtClean="0"/>
              <a:t> </a:t>
            </a:r>
            <a:endParaRPr lang="en-US" sz="4800" b="1" dirty="0"/>
          </a:p>
        </p:txBody>
      </p:sp>
      <p:pic>
        <p:nvPicPr>
          <p:cNvPr id="4" name="Picture 3" descr="  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5791200"/>
            <a:ext cx="193931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0574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arenR"/>
            </a:pPr>
            <a:r>
              <a:rPr lang="en-US" sz="3200" i="1" dirty="0" smtClean="0">
                <a:solidFill>
                  <a:srgbClr val="FF0000"/>
                </a:solidFill>
              </a:rPr>
              <a:t>Grow capacity and partnerships between post secondary institutions</a:t>
            </a:r>
          </a:p>
          <a:p>
            <a:pPr marL="514350" indent="-514350">
              <a:buAutoNum type="alphaUcParenR"/>
            </a:pPr>
            <a:r>
              <a:rPr lang="en-US" sz="3200" i="1" dirty="0" smtClean="0">
                <a:solidFill>
                  <a:srgbClr val="FF0000"/>
                </a:solidFill>
              </a:rPr>
              <a:t>Involve the business community in all phases of education </a:t>
            </a:r>
          </a:p>
          <a:p>
            <a:pPr marL="514350" indent="-514350">
              <a:buAutoNum type="alphaUcParenR"/>
            </a:pPr>
            <a:r>
              <a:rPr lang="en-US" sz="3200" i="1" dirty="0" smtClean="0">
                <a:solidFill>
                  <a:srgbClr val="FF0000"/>
                </a:solidFill>
              </a:rPr>
              <a:t>Stay ahead of regional workforce demands</a:t>
            </a:r>
          </a:p>
          <a:p>
            <a:pPr marL="514350" indent="-514350">
              <a:buAutoNum type="alphaUcParenR"/>
            </a:pPr>
            <a:r>
              <a:rPr lang="en-US" sz="3200" i="1" dirty="0" smtClean="0">
                <a:solidFill>
                  <a:srgbClr val="FF0000"/>
                </a:solidFill>
              </a:rPr>
              <a:t>Grow expectations for completion and workforce development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6" name="Picture 10" descr=" 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5486400"/>
            <a:ext cx="914400" cy="1108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009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  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5791200"/>
            <a:ext cx="1939310" cy="106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5720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Scholars Program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Overview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>
              <a:buAutoNum type="alphaUcParenR"/>
            </a:pPr>
            <a:r>
              <a:rPr lang="en-US" sz="3200" i="1" dirty="0" smtClean="0">
                <a:solidFill>
                  <a:srgbClr val="FF0000"/>
                </a:solidFill>
              </a:rPr>
              <a:t>Creates a new diploma offering  that requires a total of 33 credits for graduation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(traditional diplomas require 25 to 27 credits)  </a:t>
            </a:r>
          </a:p>
          <a:p>
            <a:pPr marL="514350" indent="-514350">
              <a:buAutoNum type="alphaUcParenR"/>
            </a:pPr>
            <a:r>
              <a:rPr lang="en-US" sz="3200" i="1" dirty="0" smtClean="0">
                <a:solidFill>
                  <a:srgbClr val="FF0000"/>
                </a:solidFill>
              </a:rPr>
              <a:t>Current eligibility requirement</a:t>
            </a:r>
          </a:p>
          <a:p>
            <a:pPr marL="514350" indent="-514350"/>
            <a:r>
              <a:rPr lang="en-US" sz="2800" b="1" dirty="0" smtClean="0">
                <a:solidFill>
                  <a:schemeClr val="tx1"/>
                </a:solidFill>
              </a:rPr>
              <a:t>      * </a:t>
            </a:r>
            <a:r>
              <a:rPr lang="en-US" sz="2400" b="1" dirty="0" smtClean="0">
                <a:solidFill>
                  <a:schemeClr val="tx1"/>
                </a:solidFill>
              </a:rPr>
              <a:t>ACT score of 19 </a:t>
            </a:r>
          </a:p>
          <a:p>
            <a:pPr marL="514350" indent="-514350"/>
            <a:r>
              <a:rPr lang="en-US" sz="3200" i="1" dirty="0" smtClean="0">
                <a:solidFill>
                  <a:srgbClr val="FF0000"/>
                </a:solidFill>
              </a:rPr>
              <a:t>C) </a:t>
            </a: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en-US" sz="3200" i="1" dirty="0" smtClean="0">
                <a:solidFill>
                  <a:srgbClr val="FF0000"/>
                </a:solidFill>
              </a:rPr>
              <a:t>Allows Students to enroll in 6 credit hours though concurrent enrollment and 6 additional hours provided by CASC-- </a:t>
            </a:r>
            <a:r>
              <a:rPr lang="en-US" sz="2800" b="1" dirty="0" smtClean="0">
                <a:solidFill>
                  <a:schemeClr val="tx1"/>
                </a:solidFill>
              </a:rPr>
              <a:t>24 hours total </a:t>
            </a:r>
            <a:r>
              <a:rPr lang="en-US" sz="3200" i="1" dirty="0" smtClean="0">
                <a:solidFill>
                  <a:srgbClr val="FF0000"/>
                </a:solidFill>
              </a:rPr>
              <a:t>during this program</a:t>
            </a:r>
          </a:p>
          <a:p>
            <a:pPr marL="514350" indent="-514350"/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" descr=" 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749744"/>
            <a:ext cx="914400" cy="1108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  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5791200"/>
            <a:ext cx="1939310" cy="1066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457200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Scholars Program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Overview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en-US" sz="3200" i="1" dirty="0" smtClean="0">
                <a:solidFill>
                  <a:srgbClr val="FF0000"/>
                </a:solidFill>
              </a:rPr>
              <a:t>D)  When not at CASC, students will be enrolled in Leadership electives at various locations within our PK-12 school district.  </a:t>
            </a:r>
          </a:p>
          <a:p>
            <a:pPr marL="514350" indent="-514350"/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10" descr=" 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749744"/>
            <a:ext cx="914400" cy="1108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0" y="1219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8000" b="1" dirty="0" smtClean="0"/>
              <a:t>Goals</a:t>
            </a:r>
            <a:br>
              <a:rPr lang="en-US" sz="8000" b="1" dirty="0" smtClean="0"/>
            </a:br>
            <a:endParaRPr lang="en-US" sz="8000" b="1" i="0" u="none" strike="noStrike" cap="none" baseline="0" dirty="0">
              <a:solidFill>
                <a:schemeClr val="dk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id="4" name="Picture 3" descr=" 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5791200"/>
            <a:ext cx="1939310" cy="1066800"/>
          </a:xfrm>
          <a:prstGeom prst="rect">
            <a:avLst/>
          </a:prstGeom>
        </p:spPr>
      </p:pic>
      <p:pic>
        <p:nvPicPr>
          <p:cNvPr id="5" name="Picture 10" descr="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5749744"/>
            <a:ext cx="914400" cy="1108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914400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arenR"/>
            </a:pPr>
            <a:r>
              <a:rPr lang="en-US" sz="2800" i="1" dirty="0" smtClean="0">
                <a:solidFill>
                  <a:srgbClr val="FF0000"/>
                </a:solidFill>
              </a:rPr>
              <a:t>Increase rate of students attending college</a:t>
            </a:r>
          </a:p>
          <a:p>
            <a:pPr marL="514350" indent="-514350">
              <a:buAutoNum type="alphaUcParenR"/>
            </a:pPr>
            <a:r>
              <a:rPr lang="en-US" sz="2800" i="1" dirty="0" smtClean="0">
                <a:solidFill>
                  <a:srgbClr val="FF0000"/>
                </a:solidFill>
              </a:rPr>
              <a:t>Reach students who do not have means to support their postsecondary endeavor 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C) Increase the rate of completion for 2 year and 4 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      year degrees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D) Increase participation in Teacher Education       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     Programs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E) Increase enrollment at CASC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F) Increase  the capacity in which we serve students   </a:t>
            </a:r>
          </a:p>
          <a:p>
            <a:r>
              <a:rPr lang="en-US" sz="2800" i="1" dirty="0" smtClean="0">
                <a:solidFill>
                  <a:srgbClr val="FF0000"/>
                </a:solidFill>
              </a:rPr>
              <a:t>     at our PK-12 sites</a:t>
            </a:r>
          </a:p>
          <a:p>
            <a:endParaRPr lang="en-US" dirty="0"/>
          </a:p>
        </p:txBody>
      </p:sp>
      <p:sp>
        <p:nvSpPr>
          <p:cNvPr id="12290" name="AutoShape 2" descr="Image result for go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8000" dirty="0">
                <a:solidFill>
                  <a:srgbClr val="FF0000"/>
                </a:solidFill>
                <a:ea typeface="+mn-ea"/>
                <a:cs typeface="+mn-cs"/>
              </a:rPr>
              <a:t>Questions?</a:t>
            </a:r>
            <a:br>
              <a:rPr lang="en-US" sz="8000" dirty="0">
                <a:solidFill>
                  <a:srgbClr val="FF0000"/>
                </a:solidFill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Picture 4" descr="  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5791200"/>
            <a:ext cx="193931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 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44704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419600" y="7620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Sallisaw Public Schools</a:t>
            </a:r>
            <a:endParaRPr lang="en-US" sz="3600" dirty="0">
              <a:solidFill>
                <a:srgbClr val="FF6600"/>
              </a:solidFill>
            </a:endParaRPr>
          </a:p>
        </p:txBody>
      </p:sp>
      <p:pic>
        <p:nvPicPr>
          <p:cNvPr id="5" name="Picture 4" descr=" 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5791200"/>
            <a:ext cx="193931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362200"/>
            <a:ext cx="891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	</a:t>
            </a:r>
            <a:r>
              <a:rPr lang="en-US" sz="2800" dirty="0" smtClean="0"/>
              <a:t>				A) 2,024 Students</a:t>
            </a:r>
          </a:p>
          <a:p>
            <a:r>
              <a:rPr lang="en-US" sz="2800" dirty="0" smtClean="0"/>
              <a:t>					B) 11 Languages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	C) 21% of students on an IEP</a:t>
            </a:r>
          </a:p>
          <a:p>
            <a:pPr marL="514350" indent="-514350"/>
            <a:r>
              <a:rPr lang="en-US" sz="2800" dirty="0" smtClean="0"/>
              <a:t>D) Per capita valuation of $26,693</a:t>
            </a:r>
          </a:p>
          <a:p>
            <a:r>
              <a:rPr lang="en-US" sz="2800" dirty="0" smtClean="0"/>
              <a:t>E) 70% Free/Reduced </a:t>
            </a:r>
          </a:p>
          <a:p>
            <a:endParaRPr lang="en-US" sz="2800" dirty="0"/>
          </a:p>
        </p:txBody>
      </p:sp>
      <p:pic>
        <p:nvPicPr>
          <p:cNvPr id="7" name="Picture 10" descr="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5749744"/>
            <a:ext cx="914400" cy="1108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640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  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228600"/>
            <a:ext cx="44704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6600"/>
                </a:solidFill>
              </a:rPr>
              <a:t>Sallisaw Public Schools</a:t>
            </a:r>
            <a:endParaRPr lang="en-US" sz="3600" dirty="0">
              <a:solidFill>
                <a:srgbClr val="FF6600"/>
              </a:solidFill>
            </a:endParaRPr>
          </a:p>
        </p:txBody>
      </p:sp>
      <p:pic>
        <p:nvPicPr>
          <p:cNvPr id="5" name="Picture 4" descr="   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5791200"/>
            <a:ext cx="193931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752600"/>
            <a:ext cx="891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F) </a:t>
            </a:r>
            <a:r>
              <a:rPr lang="en-US" sz="2800" dirty="0"/>
              <a:t>Teacher salary is $2,000 above state minimum</a:t>
            </a:r>
          </a:p>
          <a:p>
            <a:endParaRPr lang="en-US" sz="2800" dirty="0" smtClean="0"/>
          </a:p>
          <a:p>
            <a:r>
              <a:rPr lang="en-US" sz="2800" dirty="0" smtClean="0"/>
              <a:t>G) Local compensation is $10,275 less than Ft. Smith    </a:t>
            </a:r>
          </a:p>
          <a:p>
            <a:r>
              <a:rPr lang="en-US" sz="2800" dirty="0" smtClean="0"/>
              <a:t>		</a:t>
            </a:r>
            <a:r>
              <a:rPr lang="en-US" sz="2400" dirty="0" smtClean="0"/>
              <a:t>* 15 years experience </a:t>
            </a:r>
          </a:p>
          <a:p>
            <a:endParaRPr lang="en-US" sz="2800" dirty="0"/>
          </a:p>
        </p:txBody>
      </p:sp>
      <p:pic>
        <p:nvPicPr>
          <p:cNvPr id="7" name="Picture 10" descr="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7200" y="5749744"/>
            <a:ext cx="914400" cy="1108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056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86859113"/>
              </p:ext>
            </p:extLst>
          </p:nvPr>
        </p:nvGraphicFramePr>
        <p:xfrm>
          <a:off x="381000" y="152400"/>
          <a:ext cx="85344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 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5791200"/>
            <a:ext cx="193931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63246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ACT</a:t>
            </a:r>
            <a:endParaRPr lang="en-US" dirty="0"/>
          </a:p>
        </p:txBody>
      </p:sp>
      <p:pic>
        <p:nvPicPr>
          <p:cNvPr id="8" name="Picture 10" descr="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0" y="5749744"/>
            <a:ext cx="914400" cy="1108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3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endParaRPr lang="en-US" sz="1600" b="1" i="0" u="none" strike="noStrike" cap="none" baseline="0" dirty="0">
              <a:solidFill>
                <a:schemeClr val="dk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id="4" name="Picture 3" descr=" 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5791200"/>
            <a:ext cx="1939310" cy="1066800"/>
          </a:xfrm>
          <a:prstGeom prst="rect">
            <a:avLst/>
          </a:prstGeom>
        </p:spPr>
      </p:pic>
      <p:pic>
        <p:nvPicPr>
          <p:cNvPr id="5" name="chart1" descr="Map showing the average weekly wages by county in Oklahoma, second quarter 2013. Sequoyah County, the location of Carl Albert State College and Sallisaw Public Schools, is in the $599 or less category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24800" cy="518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5601" name="Frame 3"/>
          <p:cNvSpPr>
            <a:spLocks/>
          </p:cNvSpPr>
          <p:nvPr/>
        </p:nvSpPr>
        <p:spPr bwMode="auto">
          <a:xfrm>
            <a:off x="7848600" y="3048000"/>
            <a:ext cx="762000" cy="533400"/>
          </a:xfrm>
          <a:custGeom>
            <a:avLst/>
            <a:gdLst>
              <a:gd name="T0" fmla="*/ 0 w 914400"/>
              <a:gd name="T1" fmla="*/ 0 h 914400"/>
              <a:gd name="T2" fmla="*/ 914400 w 914400"/>
              <a:gd name="T3" fmla="*/ 0 h 914400"/>
              <a:gd name="T4" fmla="*/ 914400 w 914400"/>
              <a:gd name="T5" fmla="*/ 914400 h 914400"/>
              <a:gd name="T6" fmla="*/ 0 w 914400"/>
              <a:gd name="T7" fmla="*/ 914400 h 914400"/>
              <a:gd name="T8" fmla="*/ 0 w 914400"/>
              <a:gd name="T9" fmla="*/ 0 h 914400"/>
              <a:gd name="T10" fmla="*/ 114300 w 914400"/>
              <a:gd name="T11" fmla="*/ 114300 h 914400"/>
              <a:gd name="T12" fmla="*/ 114300 w 914400"/>
              <a:gd name="T13" fmla="*/ 800100 h 914400"/>
              <a:gd name="T14" fmla="*/ 800100 w 914400"/>
              <a:gd name="T15" fmla="*/ 800100 h 914400"/>
              <a:gd name="T16" fmla="*/ 800100 w 914400"/>
              <a:gd name="T17" fmla="*/ 114300 h 914400"/>
              <a:gd name="T18" fmla="*/ 114300 w 914400"/>
              <a:gd name="T19" fmla="*/ 114300 h 914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  <a:moveTo>
                  <a:pt x="114300" y="114300"/>
                </a:moveTo>
                <a:lnTo>
                  <a:pt x="114300" y="800100"/>
                </a:lnTo>
                <a:lnTo>
                  <a:pt x="800100" y="800100"/>
                </a:lnTo>
                <a:lnTo>
                  <a:pt x="800100" y="114300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10" descr=" 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5749744"/>
            <a:ext cx="914400" cy="1108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endParaRPr lang="en-US" sz="1600" b="1" i="0" u="none" strike="noStrike" cap="none" baseline="0" dirty="0">
              <a:solidFill>
                <a:schemeClr val="dk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8991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endParaRPr lang="en-US" sz="2000" b="0" i="0" u="none" strike="noStrike" cap="none" baseline="0" dirty="0">
              <a:solidFill>
                <a:srgbClr val="FF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" name="Picture 3" descr=" 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5791200"/>
            <a:ext cx="1939310" cy="1066800"/>
          </a:xfrm>
          <a:prstGeom prst="rect">
            <a:avLst/>
          </a:prstGeom>
        </p:spPr>
      </p:pic>
      <p:pic>
        <p:nvPicPr>
          <p:cNvPr id="5" name="Picture 4" descr="Map of Oklahoma showing unemployment rates by county. Sequoyah County has a rate of 6.5 percent, one of the highest in the state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686800" cy="525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3553" name="Frame 3"/>
          <p:cNvSpPr>
            <a:spLocks/>
          </p:cNvSpPr>
          <p:nvPr/>
        </p:nvSpPr>
        <p:spPr bwMode="auto">
          <a:xfrm flipV="1">
            <a:off x="7620000" y="2438400"/>
            <a:ext cx="1295400" cy="838200"/>
          </a:xfrm>
          <a:custGeom>
            <a:avLst/>
            <a:gdLst>
              <a:gd name="T0" fmla="*/ 0 w 914400"/>
              <a:gd name="T1" fmla="*/ 0 h 914400"/>
              <a:gd name="T2" fmla="*/ 914400 w 914400"/>
              <a:gd name="T3" fmla="*/ 0 h 914400"/>
              <a:gd name="T4" fmla="*/ 914400 w 914400"/>
              <a:gd name="T5" fmla="*/ 914400 h 914400"/>
              <a:gd name="T6" fmla="*/ 0 w 914400"/>
              <a:gd name="T7" fmla="*/ 914400 h 914400"/>
              <a:gd name="T8" fmla="*/ 0 w 914400"/>
              <a:gd name="T9" fmla="*/ 0 h 914400"/>
              <a:gd name="T10" fmla="*/ 114300 w 914400"/>
              <a:gd name="T11" fmla="*/ 114300 h 914400"/>
              <a:gd name="T12" fmla="*/ 114300 w 914400"/>
              <a:gd name="T13" fmla="*/ 800100 h 914400"/>
              <a:gd name="T14" fmla="*/ 800100 w 914400"/>
              <a:gd name="T15" fmla="*/ 800100 h 914400"/>
              <a:gd name="T16" fmla="*/ 800100 w 914400"/>
              <a:gd name="T17" fmla="*/ 114300 h 914400"/>
              <a:gd name="T18" fmla="*/ 114300 w 914400"/>
              <a:gd name="T19" fmla="*/ 114300 h 9144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  <a:lnTo>
                  <a:pt x="0" y="914400"/>
                </a:lnTo>
                <a:lnTo>
                  <a:pt x="0" y="0"/>
                </a:lnTo>
                <a:close/>
                <a:moveTo>
                  <a:pt x="114300" y="114300"/>
                </a:moveTo>
                <a:lnTo>
                  <a:pt x="114300" y="800100"/>
                </a:lnTo>
                <a:lnTo>
                  <a:pt x="800100" y="800100"/>
                </a:lnTo>
                <a:lnTo>
                  <a:pt x="800100" y="114300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10" descr=" 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5749744"/>
            <a:ext cx="914400" cy="1108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en-US" sz="6000" b="1" i="1" u="none" strike="noStrike" cap="none" baseline="0" dirty="0" smtClean="0">
                <a:solidFill>
                  <a:srgbClr val="FF0000"/>
                </a:solidFill>
                <a:latin typeface="Domine"/>
                <a:ea typeface="Domine"/>
                <a:cs typeface="Domine"/>
                <a:sym typeface="Domine"/>
              </a:rPr>
              <a:t>Economy  Overview</a:t>
            </a:r>
            <a:endParaRPr lang="en-US" sz="6000" b="1" i="1" u="none" strike="noStrike" cap="none" baseline="0" dirty="0">
              <a:solidFill>
                <a:srgbClr val="FF0000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4294967295"/>
          </p:nvPr>
        </p:nvSpPr>
        <p:spPr>
          <a:xfrm>
            <a:off x="0" y="990600"/>
            <a:ext cx="9144000" cy="312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3600" dirty="0" smtClean="0"/>
              <a:t>Population (2015) ………....41,402</a:t>
            </a:r>
          </a:p>
          <a:p>
            <a:r>
              <a:rPr lang="en-US" sz="3600" dirty="0" smtClean="0"/>
              <a:t>Jobs (2015)………………….... 14,308</a:t>
            </a:r>
          </a:p>
          <a:p>
            <a:r>
              <a:rPr lang="en-US" sz="3600" dirty="0" smtClean="0"/>
              <a:t>Average Earnings (2015).. $29,093</a:t>
            </a:r>
          </a:p>
          <a:p>
            <a:r>
              <a:rPr lang="en-US" sz="3600" dirty="0" smtClean="0"/>
              <a:t>Unemployed (4/2015)……. 989</a:t>
            </a:r>
          </a:p>
          <a:p>
            <a:r>
              <a:rPr lang="en-US" sz="3600" dirty="0" smtClean="0"/>
              <a:t>Completions (2014) ………..119</a:t>
            </a:r>
          </a:p>
          <a:p>
            <a:r>
              <a:rPr lang="en-US" sz="3600" dirty="0" smtClean="0"/>
              <a:t>GRP (2013) …………………….$666,228,720</a:t>
            </a:r>
          </a:p>
          <a:p>
            <a:r>
              <a:rPr lang="en-US" sz="3600" dirty="0" smtClean="0"/>
              <a:t>Exports (2013)………………. $1,038,732,240</a:t>
            </a:r>
          </a:p>
          <a:p>
            <a:r>
              <a:rPr lang="en-US" sz="3600" dirty="0" smtClean="0"/>
              <a:t>Imports (2013)………………. $1,606,809,600</a:t>
            </a:r>
          </a:p>
          <a:p>
            <a:pPr lvl="4">
              <a:buNone/>
            </a:pPr>
            <a:r>
              <a:rPr lang="en-US" sz="2300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Source: EMI Economic Modeling </a:t>
            </a:r>
            <a:endParaRPr sz="2300" b="0" i="0" u="none" strike="noStrike" cap="none" baseline="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" name="Picture 3" descr=" 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5791200"/>
            <a:ext cx="1939310" cy="1066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 descr="SPS Modern Logo (3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5791200"/>
            <a:ext cx="1939310" cy="1066800"/>
          </a:xfrm>
          <a:prstGeom prst="rect">
            <a:avLst/>
          </a:prstGeom>
        </p:spPr>
      </p:pic>
      <p:pic>
        <p:nvPicPr>
          <p:cNvPr id="17409" name="Picture 1" descr="2015 Educational Attainment.&#10;&#10;Less than 9th grade: 2,155 people or 7.7 percent.&#10;9th grade to 12th grade: 3,782 people or 13.5 percent.&#10;High school diploma: 11,111 people or 39.7 percent.&#10;Some college: 5,480 people or 19.6 percent.&#10;Associate degree: 1,833 people or 6.5 percent.&#10;Bachelor's degree: 2,399 people or 8.6 percent.&#10;Graduate degree and higher: 1,248 people or 4.5 percent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81000"/>
            <a:ext cx="91439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5749744"/>
            <a:ext cx="914400" cy="1108256"/>
          </a:xfrm>
          <a:prstGeom prst="rect">
            <a:avLst/>
          </a:prstGeom>
          <a:noFill/>
        </p:spPr>
      </p:pic>
      <p:pic>
        <p:nvPicPr>
          <p:cNvPr id="8" name="Picture 7" descr="  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5791200"/>
            <a:ext cx="193931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2"/>
              </a:buClr>
              <a:buSzPct val="25000"/>
              <a:buFont typeface="Domine"/>
              <a:buNone/>
            </a:pPr>
            <a:r>
              <a:rPr lang="en-US" sz="4000" b="1" i="0" u="none" strike="noStrike" cap="none" baseline="0" dirty="0" smtClean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House</a:t>
            </a:r>
            <a:r>
              <a:rPr lang="en-US" sz="4000" b="1" dirty="0" smtClean="0">
                <a:solidFill>
                  <a:schemeClr val="dk2"/>
                </a:solidFill>
                <a:latin typeface="Domine"/>
                <a:ea typeface="Domine"/>
                <a:cs typeface="Domine"/>
                <a:sym typeface="Domine"/>
              </a:rPr>
              <a:t>holds with at least one Bachelor’s Degree</a:t>
            </a:r>
            <a:endParaRPr lang="en-US" sz="4000" b="1" i="0" u="none" strike="noStrike" cap="none" baseline="0" dirty="0">
              <a:solidFill>
                <a:schemeClr val="dk2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pic>
        <p:nvPicPr>
          <p:cNvPr id="7" name="Picture 6" descr="  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" y="5791200"/>
            <a:ext cx="1939310" cy="10668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State Avg. 23.2%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Sequoyah County Avg. 13.1 %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9" name="Picture 10" descr="  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5749744"/>
            <a:ext cx="914400" cy="11082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2385</TotalTime>
  <Words>285</Words>
  <Application>Microsoft Office PowerPoint</Application>
  <PresentationFormat>On-screen Show (4:3)</PresentationFormat>
  <Paragraphs>62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Cantarell</vt:lpstr>
      <vt:lpstr>Calibri</vt:lpstr>
      <vt:lpstr>Cabin</vt:lpstr>
      <vt:lpstr>Noto Symbol</vt:lpstr>
      <vt:lpstr>Domine</vt:lpstr>
      <vt:lpstr>Office Theme</vt:lpstr>
      <vt:lpstr>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Economy  Overview</vt:lpstr>
      <vt:lpstr>PowerPoint Presentation</vt:lpstr>
      <vt:lpstr>Households with at least one Bachelor’s Degree</vt:lpstr>
      <vt:lpstr>How can we adjust our trajectory?  </vt:lpstr>
      <vt:lpstr>PowerPoint Presentation</vt:lpstr>
      <vt:lpstr>PowerPoint Presentation</vt:lpstr>
      <vt:lpstr>Goals 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Slaying the VAMpire!</dc:title>
  <dc:creator>ROB MILLER</dc:creator>
  <cp:lastModifiedBy>Richardson, Rebecca</cp:lastModifiedBy>
  <cp:revision>100</cp:revision>
  <dcterms:modified xsi:type="dcterms:W3CDTF">2015-12-05T09:47:43Z</dcterms:modified>
</cp:coreProperties>
</file>